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12"/>
      <p:bold r:id="rId13"/>
      <p:italic r:id="rId14"/>
      <p:boldItalic r:id="rId15"/>
    </p:embeddedFont>
    <p:embeddedFont>
      <p:font typeface="Poppins Medium" panose="00000600000000000000" pitchFamily="2" charset="0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b190962bf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b190962bf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b190962bf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b190962bf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b190962bf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b190962bf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b190962b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b190962b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b190962bf2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b190962bf2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b190962bf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b190962bf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b190962bf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b190962bf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b190962bf2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b190962bf2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275273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0" y="2740653"/>
            <a:ext cx="9144000" cy="141300"/>
          </a:xfrm>
          <a:prstGeom prst="rect">
            <a:avLst/>
          </a:prstGeom>
          <a:solidFill>
            <a:srgbClr val="1B9C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319182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202729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Team Name :</a:t>
            </a:r>
            <a:endParaRPr sz="1700" dirty="0">
              <a:solidFill>
                <a:srgbClr val="202729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1688" y="3666945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202729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Team Leader Name :</a:t>
            </a:r>
            <a:endParaRPr sz="1700" dirty="0">
              <a:solidFill>
                <a:srgbClr val="202729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11705" y="414206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Problem Statement :</a:t>
            </a:r>
            <a:endParaRPr sz="1700">
              <a:solidFill>
                <a:srgbClr val="202729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024818-4527-8A1D-0445-EE26503BF8A4}"/>
              </a:ext>
            </a:extLst>
          </p:cNvPr>
          <p:cNvSpPr txBox="1"/>
          <p:nvPr/>
        </p:nvSpPr>
        <p:spPr>
          <a:xfrm>
            <a:off x="1835921" y="3219213"/>
            <a:ext cx="26319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Status@200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6CC298-CA28-503A-9D79-18CB925E4491}"/>
              </a:ext>
            </a:extLst>
          </p:cNvPr>
          <p:cNvSpPr txBox="1"/>
          <p:nvPr/>
        </p:nvSpPr>
        <p:spPr>
          <a:xfrm>
            <a:off x="2609386" y="3686495"/>
            <a:ext cx="22674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Tarun Bommali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E71BF4-8B19-2477-E986-7E8EA7263204}"/>
              </a:ext>
            </a:extLst>
          </p:cNvPr>
          <p:cNvSpPr txBox="1"/>
          <p:nvPr/>
        </p:nvSpPr>
        <p:spPr>
          <a:xfrm>
            <a:off x="311688" y="4142060"/>
            <a:ext cx="80888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		         </a:t>
            </a:r>
            <a:r>
              <a:rPr lang="en-US" dirty="0">
                <a:solidFill>
                  <a:schemeClr val="bg2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The lack of practical, accessible, and behavior-driven financial education—especially in low-connectivity environments—creates a need for a scalable, offline-first gamified platform  that  enables  users  to  learn  financial  decision-making through real-world simulations.</a:t>
            </a:r>
            <a:endParaRPr lang="en-IN" dirty="0">
              <a:solidFill>
                <a:schemeClr val="bg2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 title="Frame 6.png"/>
          <p:cNvPicPr preferRelativeResize="0"/>
          <p:nvPr/>
        </p:nvPicPr>
        <p:blipFill rotWithShape="1">
          <a:blip r:embed="rId3">
            <a:alphaModFix/>
          </a:blip>
          <a:srcRect t="5730" b="4736"/>
          <a:stretch/>
        </p:blipFill>
        <p:spPr>
          <a:xfrm>
            <a:off x="0" y="0"/>
            <a:ext cx="9144000" cy="5358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11700" y="769325"/>
            <a:ext cx="29094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Brief about the </a:t>
            </a:r>
            <a:r>
              <a:rPr lang="en-GB" sz="1600" dirty="0">
                <a:latin typeface="Poppins Medium"/>
                <a:ea typeface="Poppins Medium"/>
                <a:cs typeface="Poppins Medium"/>
                <a:sym typeface="Poppins Medium"/>
              </a:rPr>
              <a:t>Idea</a:t>
            </a:r>
            <a:r>
              <a:rPr lang="en-GB" sz="160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:</a:t>
            </a:r>
            <a:endParaRPr sz="1600" dirty="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754912-6CC1-AEC2-D299-4A6CB572414E}"/>
              </a:ext>
            </a:extLst>
          </p:cNvPr>
          <p:cNvSpPr txBox="1"/>
          <p:nvPr/>
        </p:nvSpPr>
        <p:spPr>
          <a:xfrm>
            <a:off x="304802" y="1235225"/>
            <a:ext cx="841598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The idea is to develop a </a:t>
            </a:r>
            <a:r>
              <a:rPr lang="en-US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scalable, offline-first gamified financial literacy platform</a:t>
            </a:r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 that helps users learn money management through </a:t>
            </a:r>
            <a:r>
              <a:rPr lang="en-US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real-world financial simulations</a:t>
            </a:r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 rather than theoretical lessons. The platform allows users to manage a virtual income, make financial decisions related to budgeting, savings, credit, insurance, investments, and digital safety, and observe the </a:t>
            </a:r>
            <a:r>
              <a:rPr lang="en-US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short-term and long-term consequences</a:t>
            </a:r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 of those decisions.</a:t>
            </a:r>
          </a:p>
          <a:p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Designed as a </a:t>
            </a:r>
            <a:r>
              <a:rPr lang="en-US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mobile-first Progressive Web App</a:t>
            </a:r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, the solution works effectively in </a:t>
            </a:r>
            <a:r>
              <a:rPr lang="en-US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low-internet and rural environments</a:t>
            </a:r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, with offline gameplay and secure data synchronization when connectivity is available. The system follows a </a:t>
            </a:r>
            <a:r>
              <a:rPr lang="en-US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modular backend architecture</a:t>
            </a:r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, enabling scalability across multiple user groups such as students, young adults, women, and farmers.</a:t>
            </a:r>
          </a:p>
          <a:p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By combining </a:t>
            </a:r>
            <a:r>
              <a:rPr lang="en-US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behavior-driven learning, gamification, and scalable software engineering</a:t>
            </a:r>
            <a:r>
              <a:rPr lang="en-US" dirty="0">
                <a:latin typeface="Poppins Medium" panose="00000600000000000000" pitchFamily="2" charset="0"/>
                <a:cs typeface="Poppins Medium" panose="00000600000000000000" pitchFamily="2" charset="0"/>
              </a:rPr>
              <a:t>, the platform enables users to build practical financial skills, improve decision-making behavior, and become financially empowered in real life.</a:t>
            </a:r>
          </a:p>
          <a:p>
            <a:endParaRPr lang="en-IN"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Frame 6.png"/>
          <p:cNvPicPr preferRelativeResize="0"/>
          <p:nvPr/>
        </p:nvPicPr>
        <p:blipFill rotWithShape="1">
          <a:blip r:embed="rId3">
            <a:alphaModFix/>
          </a:blip>
          <a:srcRect t="5730" b="4736"/>
          <a:stretch/>
        </p:blipFill>
        <p:spPr>
          <a:xfrm>
            <a:off x="0" y="0"/>
            <a:ext cx="9144000" cy="5358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249900" y="501007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 Opportunity should be able to explain the following:</a:t>
            </a:r>
            <a:endParaRPr sz="1600" dirty="0">
              <a:solidFill>
                <a:srgbClr val="61616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452B00-56E0-9F5F-1ED2-342E5D41AB70}"/>
              </a:ext>
            </a:extLst>
          </p:cNvPr>
          <p:cNvSpPr txBox="1"/>
          <p:nvPr/>
        </p:nvSpPr>
        <p:spPr>
          <a:xfrm>
            <a:off x="354134" y="1115680"/>
            <a:ext cx="869322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1. How is it different from existing solutions?</a:t>
            </a:r>
          </a:p>
          <a:p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Most existing financial literacy platforms rely on </a:t>
            </a:r>
            <a: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theory-based content, videos, or quizzes</a:t>
            </a: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 that explain</a:t>
            </a:r>
            <a:b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 concepts but do not prepare users for real-world financial decisions. These solutions also depend heavily on </a:t>
            </a:r>
          </a:p>
          <a:p>
            <a: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continuous internet access</a:t>
            </a: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, making them unsuitable for rural and low-bandwidth environments.</a:t>
            </a:r>
            <a:b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Our solution is different because it uses </a:t>
            </a:r>
            <a: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real-life financial simulations and decision-driven gameplay</a:t>
            </a: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 instead of static learning. It is designed as an </a:t>
            </a:r>
            <a: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offline-first platform</a:t>
            </a: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, allowing users to learn anytime, anywhere,</a:t>
            </a:r>
          </a:p>
          <a:p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without being dependent on internet connectivity.</a:t>
            </a:r>
          </a:p>
          <a:p>
            <a:endParaRPr lang="en-US" sz="1200"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2. How will it solve the problem?</a:t>
            </a:r>
          </a:p>
          <a:p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The platform solves the problem by enabling users to </a:t>
            </a:r>
            <a: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learn by doing</a:t>
            </a: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. Users manage a virtual financial life,</a:t>
            </a:r>
          </a:p>
          <a:p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 make decisions related to budgeting, savings, credit, insurance, investments, and digital safety, and</a:t>
            </a:r>
          </a:p>
          <a:p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immediately see the </a:t>
            </a:r>
            <a: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consequences of their </a:t>
            </a:r>
            <a:r>
              <a:rPr lang="en-US" sz="1200" b="1" dirty="0" err="1">
                <a:latin typeface="Poppins Medium" panose="00000600000000000000" pitchFamily="2" charset="0"/>
                <a:cs typeface="Poppins Medium" panose="00000600000000000000" pitchFamily="2" charset="0"/>
              </a:rPr>
              <a:t>choices</a:t>
            </a:r>
            <a:r>
              <a:rPr lang="en-US" sz="1200" dirty="0" err="1">
                <a:latin typeface="Poppins Medium" panose="00000600000000000000" pitchFamily="2" charset="0"/>
                <a:cs typeface="Poppins Medium" panose="00000600000000000000" pitchFamily="2" charset="0"/>
              </a:rPr>
              <a:t>.This</a:t>
            </a: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 </a:t>
            </a:r>
            <a:r>
              <a:rPr lang="en-US" sz="1200" dirty="0" err="1">
                <a:latin typeface="Poppins Medium" panose="00000600000000000000" pitchFamily="2" charset="0"/>
                <a:cs typeface="Poppins Medium" panose="00000600000000000000" pitchFamily="2" charset="0"/>
              </a:rPr>
              <a:t>behaviour</a:t>
            </a: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-driven approach helps users understand</a:t>
            </a:r>
          </a:p>
          <a:p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 financial trade-offs, avoid common mistakes, and gradually develop better financial habits. Offline support </a:t>
            </a:r>
          </a:p>
          <a:p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ensures accessibility across diverse Indian conditions, while a scalable backend allows the system to grow</a:t>
            </a:r>
          </a:p>
          <a:p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with increasing users and scenarios.</a:t>
            </a:r>
          </a:p>
          <a:p>
            <a:endParaRPr lang="en-US" sz="1200"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  <a:t>3. USP (Unique Selling Proposition) of the Solution</a:t>
            </a:r>
            <a:br>
              <a:rPr lang="en-US" sz="1200" b="1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A </a:t>
            </a:r>
            <a:r>
              <a:rPr lang="en-US" sz="1200" dirty="0" err="1">
                <a:latin typeface="Poppins Medium" panose="00000600000000000000" pitchFamily="2" charset="0"/>
                <a:cs typeface="Poppins Medium" panose="00000600000000000000" pitchFamily="2" charset="0"/>
              </a:rPr>
              <a:t>behaviour</a:t>
            </a:r>
            <a:r>
              <a:rPr lang="en-US" sz="1200" dirty="0">
                <a:latin typeface="Poppins Medium" panose="00000600000000000000" pitchFamily="2" charset="0"/>
                <a:cs typeface="Poppins Medium" panose="00000600000000000000" pitchFamily="2" charset="0"/>
              </a:rPr>
              <a:t>-driven, offline-first gamified platform that teaches financial literacy through real-world decision simulations, making learning practical, accessible, and scalable.</a:t>
            </a:r>
            <a:r>
              <a:rPr lang="en-US" sz="1200" dirty="0">
                <a:solidFill>
                  <a:srgbClr val="616161"/>
                </a:solidFill>
                <a:latin typeface="Poppins Medium" panose="00000600000000000000" pitchFamily="2" charset="0"/>
                <a:ea typeface="Poppins"/>
                <a:cs typeface="Poppins Medium" panose="00000600000000000000" pitchFamily="2" charset="0"/>
                <a:sym typeface="Poppins"/>
              </a:rPr>
              <a:t>     </a:t>
            </a:r>
          </a:p>
          <a:p>
            <a:endParaRPr lang="en-IN" sz="1200"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Frame 6.png"/>
          <p:cNvPicPr preferRelativeResize="0"/>
          <p:nvPr/>
        </p:nvPicPr>
        <p:blipFill rotWithShape="1">
          <a:blip r:embed="rId3">
            <a:alphaModFix/>
          </a:blip>
          <a:srcRect t="5730" b="4736"/>
          <a:stretch/>
        </p:blipFill>
        <p:spPr>
          <a:xfrm>
            <a:off x="0" y="0"/>
            <a:ext cx="9144000" cy="5358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List of features offered by the solution</a:t>
            </a:r>
            <a:endParaRPr sz="1600" dirty="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rgbClr val="61616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F51BFA-B573-E0E3-BA0C-3F0CCAE0ECFF}"/>
              </a:ext>
            </a:extLst>
          </p:cNvPr>
          <p:cNvSpPr txBox="1"/>
          <p:nvPr/>
        </p:nvSpPr>
        <p:spPr>
          <a:xfrm>
            <a:off x="311701" y="1411617"/>
            <a:ext cx="860927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Offline-first financial simulations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Decision-based learning with real consequences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Gamified progress tracking (levels, scores, rewards)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Fraud awareness &amp; digital financial safety simulations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Multi-user group support (Student, Young Adult, Women, Farmer)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Scalable and extensible backend architecture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Low-bandwidth &amp; rural-friendly design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Real-time feedback on financial decisions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Scenario-based learning instead of quizzes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Long-term financial health scoring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Secure user authentication &amp; data protection</a:t>
            </a:r>
          </a:p>
          <a:p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Multilingual support</a:t>
            </a:r>
            <a:b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</a:br>
            <a:r>
              <a:rPr lang="en-IN" sz="1600" dirty="0">
                <a:latin typeface="Poppins Medium" panose="00000600000000000000" pitchFamily="2" charset="0"/>
                <a:cs typeface="Poppins Medium" panose="00000600000000000000" pitchFamily="2" charset="0"/>
              </a:rPr>
              <a:t>✔ Future-ready AI/ML-based personalization (optional)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Frame 6.png"/>
          <p:cNvPicPr preferRelativeResize="0"/>
          <p:nvPr/>
        </p:nvPicPr>
        <p:blipFill rotWithShape="1">
          <a:blip r:embed="rId3">
            <a:alphaModFix/>
          </a:blip>
          <a:srcRect t="5730" b="4736"/>
          <a:stretch/>
        </p:blipFill>
        <p:spPr>
          <a:xfrm>
            <a:off x="0" y="0"/>
            <a:ext cx="9144000" cy="5358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11700" y="59671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Process flow diagram or Use-case diagram</a:t>
            </a:r>
            <a:endParaRPr sz="1600" dirty="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b="1" dirty="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2D9285-1742-1771-12B3-C7210E041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5074" y="909946"/>
            <a:ext cx="2928845" cy="4119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DC13C7-5F3B-C27A-BC26-806D970901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00" y="1048162"/>
            <a:ext cx="4900380" cy="38692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Frame 6.png"/>
          <p:cNvPicPr preferRelativeResize="0"/>
          <p:nvPr/>
        </p:nvPicPr>
        <p:blipFill rotWithShape="1">
          <a:blip r:embed="rId3">
            <a:alphaModFix/>
          </a:blip>
          <a:srcRect t="5730" b="4736"/>
          <a:stretch/>
        </p:blipFill>
        <p:spPr>
          <a:xfrm>
            <a:off x="0" y="0"/>
            <a:ext cx="9144000" cy="5358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26940" y="5479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Wireframes/Mock diagrams of the proposed solution</a:t>
            </a:r>
            <a:endParaRPr sz="1600" dirty="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A9964E-D6FE-B267-BDA6-E710BDE37C3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7932" b="10204"/>
          <a:stretch>
            <a:fillRect/>
          </a:stretch>
        </p:blipFill>
        <p:spPr>
          <a:xfrm>
            <a:off x="357420" y="1089660"/>
            <a:ext cx="8413200" cy="33216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C5C994-88AF-25D1-C7BB-65CD26999A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889"/>
          <a:stretch>
            <a:fillRect/>
          </a:stretch>
        </p:blipFill>
        <p:spPr>
          <a:xfrm>
            <a:off x="20757" y="1165860"/>
            <a:ext cx="3857823" cy="3886200"/>
          </a:xfrm>
          <a:prstGeom prst="rect">
            <a:avLst/>
          </a:prstGeom>
        </p:spPr>
      </p:pic>
      <p:pic>
        <p:nvPicPr>
          <p:cNvPr id="93" name="Google Shape;93;p19" title="Frame 6.png"/>
          <p:cNvPicPr preferRelativeResize="0"/>
          <p:nvPr/>
        </p:nvPicPr>
        <p:blipFill rotWithShape="1">
          <a:blip r:embed="rId4">
            <a:alphaModFix/>
          </a:blip>
          <a:srcRect t="5730" b="4736"/>
          <a:stretch/>
        </p:blipFill>
        <p:spPr>
          <a:xfrm>
            <a:off x="0" y="0"/>
            <a:ext cx="9144000" cy="5358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448860" y="56352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Architecture diagram of the proposed solution</a:t>
            </a:r>
            <a:endParaRPr sz="1600" dirty="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Frame 6.png"/>
          <p:cNvPicPr preferRelativeResize="0"/>
          <p:nvPr/>
        </p:nvPicPr>
        <p:blipFill rotWithShape="1">
          <a:blip r:embed="rId3">
            <a:alphaModFix/>
          </a:blip>
          <a:srcRect t="5730" b="4736"/>
          <a:stretch/>
        </p:blipFill>
        <p:spPr>
          <a:xfrm>
            <a:off x="0" y="0"/>
            <a:ext cx="9144000" cy="53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Technologies to be used in the solution:</a:t>
            </a:r>
            <a:endParaRPr sz="1600" i="0" u="none" strike="noStrike" cap="none" dirty="0">
              <a:solidFill>
                <a:srgbClr val="000000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9EC1E7-9DAD-2795-636F-D339A5743D84}"/>
              </a:ext>
            </a:extLst>
          </p:cNvPr>
          <p:cNvSpPr txBox="1"/>
          <p:nvPr/>
        </p:nvSpPr>
        <p:spPr>
          <a:xfrm>
            <a:off x="381000" y="1211580"/>
            <a:ext cx="66903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Frontend / Client</a:t>
            </a:r>
          </a:p>
          <a:p>
            <a:r>
              <a:rPr lang="en-IN" dirty="0" err="1"/>
              <a:t>React.js,Progressive</a:t>
            </a:r>
            <a:r>
              <a:rPr lang="en-IN" dirty="0"/>
              <a:t> Web App (PWA),HTML5, CSS3, JavaScript</a:t>
            </a:r>
          </a:p>
          <a:p>
            <a:r>
              <a:rPr lang="en-IN" dirty="0"/>
              <a:t>Service Workers, </a:t>
            </a:r>
            <a:r>
              <a:rPr lang="en-IN" dirty="0" err="1"/>
              <a:t>IndexedDB</a:t>
            </a:r>
            <a:r>
              <a:rPr lang="en-IN" dirty="0"/>
              <a:t> (Offline Storage)</a:t>
            </a:r>
          </a:p>
          <a:p>
            <a:endParaRPr lang="en-IN" dirty="0"/>
          </a:p>
          <a:p>
            <a:r>
              <a:rPr lang="en-IN" b="1" dirty="0"/>
              <a:t>Backend / APIs</a:t>
            </a:r>
          </a:p>
          <a:p>
            <a:r>
              <a:rPr lang="en-IN" dirty="0" err="1"/>
              <a:t>Node.js,Express.js,RESTful</a:t>
            </a:r>
            <a:r>
              <a:rPr lang="en-IN" dirty="0"/>
              <a:t> APIs, JWT Authentication</a:t>
            </a:r>
          </a:p>
          <a:p>
            <a:endParaRPr lang="en-IN" dirty="0"/>
          </a:p>
          <a:p>
            <a:r>
              <a:rPr lang="en-IN" b="1" dirty="0"/>
              <a:t>Database &amp; Storage</a:t>
            </a:r>
          </a:p>
          <a:p>
            <a:r>
              <a:rPr lang="en-IN" dirty="0"/>
              <a:t>PostgreSQL, </a:t>
            </a:r>
            <a:r>
              <a:rPr lang="en-IN" dirty="0" err="1"/>
              <a:t>MongoDB,Redis</a:t>
            </a:r>
            <a:r>
              <a:rPr lang="en-IN" dirty="0"/>
              <a:t> (Caching)</a:t>
            </a:r>
          </a:p>
          <a:p>
            <a:endParaRPr lang="en-IN" dirty="0"/>
          </a:p>
          <a:p>
            <a:r>
              <a:rPr lang="en-IN" b="1" dirty="0"/>
              <a:t>Machine Learning &amp; Analytics (Optional / Future)</a:t>
            </a:r>
          </a:p>
          <a:p>
            <a:r>
              <a:rPr lang="en-IN" dirty="0"/>
              <a:t>Python, Pandas, </a:t>
            </a:r>
            <a:r>
              <a:rPr lang="en-IN" dirty="0" err="1"/>
              <a:t>NumPy,Scikit</a:t>
            </a:r>
            <a:r>
              <a:rPr lang="en-IN" dirty="0"/>
              <a:t>-learn, </a:t>
            </a:r>
            <a:r>
              <a:rPr lang="en-IN" dirty="0" err="1"/>
              <a:t>Mlflow,FastAPI</a:t>
            </a:r>
            <a:endParaRPr lang="en-IN" dirty="0"/>
          </a:p>
          <a:p>
            <a:endParaRPr lang="en-IN" dirty="0"/>
          </a:p>
          <a:p>
            <a:r>
              <a:rPr lang="en-IN" b="1" dirty="0"/>
              <a:t>Infrastructure &amp; DevOps</a:t>
            </a:r>
          </a:p>
          <a:p>
            <a:r>
              <a:rPr lang="en-IN" dirty="0" err="1"/>
              <a:t>Docker,AWS</a:t>
            </a:r>
            <a:r>
              <a:rPr lang="en-IN" dirty="0"/>
              <a:t> EC2,AWS S3,AWS </a:t>
            </a:r>
            <a:r>
              <a:rPr lang="en-IN" dirty="0" err="1"/>
              <a:t>RDS,Git</a:t>
            </a:r>
            <a:r>
              <a:rPr lang="en-IN" dirty="0"/>
              <a:t>, GitHub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DE3D2D-327E-CE8A-267D-B356F34A7772}"/>
              </a:ext>
            </a:extLst>
          </p:cNvPr>
          <p:cNvSpPr txBox="1"/>
          <p:nvPr/>
        </p:nvSpPr>
        <p:spPr>
          <a:xfrm>
            <a:off x="2286000" y="241786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latin typeface="Poppins Medium" panose="00000600000000000000" pitchFamily="2" charset="0"/>
                <a:cs typeface="Poppins Medium" panose="00000600000000000000" pitchFamily="2" charset="0"/>
              </a:rPr>
              <a:t>✔</a:t>
            </a:r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title="Frame 7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695</Words>
  <Application>Microsoft Office PowerPoint</Application>
  <PresentationFormat>On-screen Show (16:9)</PresentationFormat>
  <Paragraphs>49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Poppins</vt:lpstr>
      <vt:lpstr>Poppins Medium</vt:lpstr>
      <vt:lpstr>Proxima Nova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Tarun Bommali</dc:creator>
  <cp:lastModifiedBy>Tarun Bommali</cp:lastModifiedBy>
  <cp:revision>3</cp:revision>
  <dcterms:modified xsi:type="dcterms:W3CDTF">2026-02-08T05:01:37Z</dcterms:modified>
</cp:coreProperties>
</file>